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4"/>
  </p:notesMasterIdLst>
  <p:sldIdLst>
    <p:sldId id="256" r:id="rId2"/>
    <p:sldId id="269" r:id="rId3"/>
    <p:sldId id="257" r:id="rId4"/>
    <p:sldId id="262" r:id="rId5"/>
    <p:sldId id="261" r:id="rId6"/>
    <p:sldId id="267" r:id="rId7"/>
    <p:sldId id="264" r:id="rId8"/>
    <p:sldId id="268" r:id="rId9"/>
    <p:sldId id="265" r:id="rId10"/>
    <p:sldId id="270" r:id="rId11"/>
    <p:sldId id="263"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00"/>
    <p:restoredTop sz="88657"/>
  </p:normalViewPr>
  <p:slideViewPr>
    <p:cSldViewPr snapToGrid="0">
      <p:cViewPr varScale="1">
        <p:scale>
          <a:sx n="88" d="100"/>
          <a:sy n="88" d="100"/>
        </p:scale>
        <p:origin x="1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CCBA2-A52B-FC46-993E-33B90ECA53A4}"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460CC-5CB5-BB45-B2A6-CF85514BA266}" type="slidenum">
              <a:rPr lang="en-US" smtClean="0"/>
              <a:t>‹#›</a:t>
            </a:fld>
            <a:endParaRPr lang="en-US"/>
          </a:p>
        </p:txBody>
      </p:sp>
    </p:spTree>
    <p:extLst>
      <p:ext uri="{BB962C8B-B14F-4D97-AF65-F5344CB8AC3E}">
        <p14:creationId xmlns:p14="http://schemas.microsoft.com/office/powerpoint/2010/main" val="2126602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460CC-5CB5-BB45-B2A6-CF85514BA266}" type="slidenum">
              <a:rPr lang="en-US" smtClean="0"/>
              <a:t>1</a:t>
            </a:fld>
            <a:endParaRPr lang="en-US"/>
          </a:p>
        </p:txBody>
      </p:sp>
    </p:spTree>
    <p:extLst>
      <p:ext uri="{BB962C8B-B14F-4D97-AF65-F5344CB8AC3E}">
        <p14:creationId xmlns:p14="http://schemas.microsoft.com/office/powerpoint/2010/main" val="189571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22222"/>
                </a:solidFill>
                <a:effectLst/>
                <a:latin typeface="Lato" panose="020F0502020204030204" pitchFamily="34" charset="0"/>
              </a:rPr>
              <a:t>What exactly is a word cloud ?</a:t>
            </a:r>
            <a:endParaRPr lang="en-US" b="0" i="0" dirty="0">
              <a:solidFill>
                <a:srgbClr val="222222"/>
              </a:solidFill>
              <a:effectLst/>
              <a:latin typeface="Lato" panose="020F0502020204030204" pitchFamily="34" charset="0"/>
            </a:endParaRPr>
          </a:p>
          <a:p>
            <a:pPr algn="just"/>
            <a:r>
              <a:rPr lang="en-US" b="0" i="0" dirty="0">
                <a:solidFill>
                  <a:srgbClr val="222222"/>
                </a:solidFill>
                <a:effectLst/>
                <a:latin typeface="Lato" panose="020F0502020204030203" pitchFamily="34" charset="0"/>
              </a:rPr>
              <a:t>A word cloud is a visualization technique for text data where the most frequent word is shown in the biggest font size. </a:t>
            </a:r>
          </a:p>
          <a:p>
            <a:endParaRPr lang="en-US" dirty="0"/>
          </a:p>
        </p:txBody>
      </p:sp>
      <p:sp>
        <p:nvSpPr>
          <p:cNvPr id="4" name="Slide Number Placeholder 3"/>
          <p:cNvSpPr>
            <a:spLocks noGrp="1"/>
          </p:cNvSpPr>
          <p:nvPr>
            <p:ph type="sldNum" sz="quarter" idx="5"/>
          </p:nvPr>
        </p:nvSpPr>
        <p:spPr/>
        <p:txBody>
          <a:bodyPr/>
          <a:lstStyle/>
          <a:p>
            <a:fld id="{C1D460CC-5CB5-BB45-B2A6-CF85514BA266}" type="slidenum">
              <a:rPr lang="en-US" smtClean="0"/>
              <a:t>3</a:t>
            </a:fld>
            <a:endParaRPr lang="en-US"/>
          </a:p>
        </p:txBody>
      </p:sp>
    </p:spTree>
    <p:extLst>
      <p:ext uri="{BB962C8B-B14F-4D97-AF65-F5344CB8AC3E}">
        <p14:creationId xmlns:p14="http://schemas.microsoft.com/office/powerpoint/2010/main" val="352576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460CC-5CB5-BB45-B2A6-CF85514BA266}" type="slidenum">
              <a:rPr lang="en-US" smtClean="0"/>
              <a:t>5</a:t>
            </a:fld>
            <a:endParaRPr lang="en-US"/>
          </a:p>
        </p:txBody>
      </p:sp>
    </p:spTree>
    <p:extLst>
      <p:ext uri="{BB962C8B-B14F-4D97-AF65-F5344CB8AC3E}">
        <p14:creationId xmlns:p14="http://schemas.microsoft.com/office/powerpoint/2010/main" val="18132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This is a text classification problem with two classes, high (1) and low (0). The task involves predicting the class label (high or low) based on the text data (job description). In this case, we are using the text data as input features to make the binary classification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Logistic Regression: This is a linear model that works well for binary classification problems. It can be used to model the relationship between the job description and the target variable (high/low salary).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Multinomial Naive Bayes : works well for text classification problems</a:t>
            </a:r>
            <a:endParaRPr lang="en-US" dirty="0"/>
          </a:p>
        </p:txBody>
      </p:sp>
      <p:sp>
        <p:nvSpPr>
          <p:cNvPr id="4" name="Slide Number Placeholder 3"/>
          <p:cNvSpPr>
            <a:spLocks noGrp="1"/>
          </p:cNvSpPr>
          <p:nvPr>
            <p:ph type="sldNum" sz="quarter" idx="5"/>
          </p:nvPr>
        </p:nvSpPr>
        <p:spPr/>
        <p:txBody>
          <a:bodyPr/>
          <a:lstStyle/>
          <a:p>
            <a:fld id="{C1D460CC-5CB5-BB45-B2A6-CF85514BA266}" type="slidenum">
              <a:rPr lang="en-US" smtClean="0"/>
              <a:t>10</a:t>
            </a:fld>
            <a:endParaRPr lang="en-US"/>
          </a:p>
        </p:txBody>
      </p:sp>
    </p:spTree>
    <p:extLst>
      <p:ext uri="{BB962C8B-B14F-4D97-AF65-F5344CB8AC3E}">
        <p14:creationId xmlns:p14="http://schemas.microsoft.com/office/powerpoint/2010/main" val="2731786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460CC-5CB5-BB45-B2A6-CF85514BA266}" type="slidenum">
              <a:rPr lang="en-US" smtClean="0"/>
              <a:t>12</a:t>
            </a:fld>
            <a:endParaRPr lang="en-US"/>
          </a:p>
        </p:txBody>
      </p:sp>
    </p:spTree>
    <p:extLst>
      <p:ext uri="{BB962C8B-B14F-4D97-AF65-F5344CB8AC3E}">
        <p14:creationId xmlns:p14="http://schemas.microsoft.com/office/powerpoint/2010/main" val="3103688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71BD-A6F4-C75B-38E1-09BDC96B85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97B9EE-CBEB-FF48-44DB-6AB1F6017F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0CCC0B-8D39-D0C5-5B97-4EA94BA5F568}"/>
              </a:ext>
            </a:extLst>
          </p:cNvPr>
          <p:cNvSpPr>
            <a:spLocks noGrp="1"/>
          </p:cNvSpPr>
          <p:nvPr>
            <p:ph type="dt" sz="half" idx="10"/>
          </p:nvPr>
        </p:nvSpPr>
        <p:spPr/>
        <p:txBody>
          <a:bodyPr/>
          <a:lstStyle/>
          <a:p>
            <a:fld id="{02AC24A9-CCB6-4F8D-B8DB-C2F3692CFA5A}" type="datetimeFigureOut">
              <a:rPr lang="en-US" smtClean="0"/>
              <a:t>4/21/23</a:t>
            </a:fld>
            <a:endParaRPr lang="en-US" dirty="0"/>
          </a:p>
        </p:txBody>
      </p:sp>
      <p:sp>
        <p:nvSpPr>
          <p:cNvPr id="5" name="Footer Placeholder 4">
            <a:extLst>
              <a:ext uri="{FF2B5EF4-FFF2-40B4-BE49-F238E27FC236}">
                <a16:creationId xmlns:a16="http://schemas.microsoft.com/office/drawing/2014/main" id="{6D093BA5-38B0-F5D5-ADE4-97B6D1A60F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3BDF7C-7ACA-2D44-33CC-831818F86D3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167434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90E67-FD07-92A8-AAA3-F385ACFD85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17147-D9E4-1DBC-D926-20C5369443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D6FA0-603A-2349-9327-E8496097ED76}"/>
              </a:ext>
            </a:extLst>
          </p:cNvPr>
          <p:cNvSpPr>
            <a:spLocks noGrp="1"/>
          </p:cNvSpPr>
          <p:nvPr>
            <p:ph type="dt" sz="half" idx="10"/>
          </p:nvPr>
        </p:nvSpPr>
        <p:spPr/>
        <p:txBody>
          <a:bodyPr/>
          <a:lstStyle/>
          <a:p>
            <a:fld id="{02AC24A9-CCB6-4F8D-B8DB-C2F3692CFA5A}" type="datetimeFigureOut">
              <a:rPr lang="en-US" smtClean="0"/>
              <a:t>4/21/23</a:t>
            </a:fld>
            <a:endParaRPr lang="en-US"/>
          </a:p>
        </p:txBody>
      </p:sp>
      <p:sp>
        <p:nvSpPr>
          <p:cNvPr id="5" name="Footer Placeholder 4">
            <a:extLst>
              <a:ext uri="{FF2B5EF4-FFF2-40B4-BE49-F238E27FC236}">
                <a16:creationId xmlns:a16="http://schemas.microsoft.com/office/drawing/2014/main" id="{362CE836-4E62-BB39-4887-96AA88F0B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62F5A-1E94-5DB1-E913-AA534F1ED69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3758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ACC67-4F5F-4D60-7EBF-B550B125F2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06B5D6-A391-F7D6-31E6-B63275D4B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992F0-5B56-E91F-7D86-BB639E10053C}"/>
              </a:ext>
            </a:extLst>
          </p:cNvPr>
          <p:cNvSpPr>
            <a:spLocks noGrp="1"/>
          </p:cNvSpPr>
          <p:nvPr>
            <p:ph type="dt" sz="half" idx="10"/>
          </p:nvPr>
        </p:nvSpPr>
        <p:spPr/>
        <p:txBody>
          <a:bodyPr/>
          <a:lstStyle/>
          <a:p>
            <a:fld id="{02AC24A9-CCB6-4F8D-B8DB-C2F3692CFA5A}" type="datetimeFigureOut">
              <a:rPr lang="en-US" smtClean="0"/>
              <a:t>4/21/23</a:t>
            </a:fld>
            <a:endParaRPr lang="en-US"/>
          </a:p>
        </p:txBody>
      </p:sp>
      <p:sp>
        <p:nvSpPr>
          <p:cNvPr id="5" name="Footer Placeholder 4">
            <a:extLst>
              <a:ext uri="{FF2B5EF4-FFF2-40B4-BE49-F238E27FC236}">
                <a16:creationId xmlns:a16="http://schemas.microsoft.com/office/drawing/2014/main" id="{C2B6588B-088D-7189-E5E8-ACD31EF6A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60C6D-C4D4-7A2F-F011-9D62635D4A7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2454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57EA6-9211-9AA2-BA62-6B5D357CB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C01C12-550E-50B4-7890-6F125398DE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EAE38-9024-D6DE-2278-D06AF13A60DF}"/>
              </a:ext>
            </a:extLst>
          </p:cNvPr>
          <p:cNvSpPr>
            <a:spLocks noGrp="1"/>
          </p:cNvSpPr>
          <p:nvPr>
            <p:ph type="dt" sz="half" idx="10"/>
          </p:nvPr>
        </p:nvSpPr>
        <p:spPr/>
        <p:txBody>
          <a:bodyPr/>
          <a:lstStyle/>
          <a:p>
            <a:fld id="{02AC24A9-CCB6-4F8D-B8DB-C2F3692CFA5A}" type="datetimeFigureOut">
              <a:rPr lang="en-US" smtClean="0"/>
              <a:t>4/21/23</a:t>
            </a:fld>
            <a:endParaRPr lang="en-US"/>
          </a:p>
        </p:txBody>
      </p:sp>
      <p:sp>
        <p:nvSpPr>
          <p:cNvPr id="5" name="Footer Placeholder 4">
            <a:extLst>
              <a:ext uri="{FF2B5EF4-FFF2-40B4-BE49-F238E27FC236}">
                <a16:creationId xmlns:a16="http://schemas.microsoft.com/office/drawing/2014/main" id="{8FB036D7-EC1A-E38E-3A6E-747D8CC80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5514B-C338-1781-DED6-22100BC61ECA}"/>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4272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80DDB-8E7E-6578-9FD9-EEC9EF982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AD2F20-621F-6E14-789C-C287015159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69C102-C981-123A-B9EB-F4C33CA8BCEB}"/>
              </a:ext>
            </a:extLst>
          </p:cNvPr>
          <p:cNvSpPr>
            <a:spLocks noGrp="1"/>
          </p:cNvSpPr>
          <p:nvPr>
            <p:ph type="dt" sz="half" idx="10"/>
          </p:nvPr>
        </p:nvSpPr>
        <p:spPr/>
        <p:txBody>
          <a:bodyPr/>
          <a:lstStyle/>
          <a:p>
            <a:fld id="{02AC24A9-CCB6-4F8D-B8DB-C2F3692CFA5A}" type="datetimeFigureOut">
              <a:rPr lang="en-US" smtClean="0"/>
              <a:t>4/21/23</a:t>
            </a:fld>
            <a:endParaRPr lang="en-US"/>
          </a:p>
        </p:txBody>
      </p:sp>
      <p:sp>
        <p:nvSpPr>
          <p:cNvPr id="5" name="Footer Placeholder 4">
            <a:extLst>
              <a:ext uri="{FF2B5EF4-FFF2-40B4-BE49-F238E27FC236}">
                <a16:creationId xmlns:a16="http://schemas.microsoft.com/office/drawing/2014/main" id="{1E4BC7AB-8BA7-51BC-77AA-1AC9D8602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7B992-9735-C093-0E59-FC006E3530B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25005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A991-93C0-A983-96DC-B5B7F6465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B07668-77D6-BD28-CDE6-539646A65B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02A6E-7197-214A-73CD-DAE3C64ACE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5C64C-9FE1-451B-BCC4-6572E83F0D57}"/>
              </a:ext>
            </a:extLst>
          </p:cNvPr>
          <p:cNvSpPr>
            <a:spLocks noGrp="1"/>
          </p:cNvSpPr>
          <p:nvPr>
            <p:ph type="dt" sz="half" idx="10"/>
          </p:nvPr>
        </p:nvSpPr>
        <p:spPr/>
        <p:txBody>
          <a:bodyPr/>
          <a:lstStyle/>
          <a:p>
            <a:fld id="{02AC24A9-CCB6-4F8D-B8DB-C2F3692CFA5A}" type="datetimeFigureOut">
              <a:rPr lang="en-US" smtClean="0"/>
              <a:t>4/21/23</a:t>
            </a:fld>
            <a:endParaRPr lang="en-US"/>
          </a:p>
        </p:txBody>
      </p:sp>
      <p:sp>
        <p:nvSpPr>
          <p:cNvPr id="6" name="Footer Placeholder 5">
            <a:extLst>
              <a:ext uri="{FF2B5EF4-FFF2-40B4-BE49-F238E27FC236}">
                <a16:creationId xmlns:a16="http://schemas.microsoft.com/office/drawing/2014/main" id="{4D5AD650-158E-02B3-DA94-163F4F0EF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4F893-8144-31A9-B195-EEC3D43C3F4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4820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4DFE1-39DA-5FDE-2CDE-B21063F3A3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D6491B-239E-4DC7-2D73-4AE5E41B45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0F1F44-7E03-D9BA-4328-9DC05DA939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16C843-C77D-D173-7A2B-D3E4C48DC4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5D1A92-0B52-AA8C-7495-A390DCE8FB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674E88-34B7-ED98-641E-5B97A3F49DA1}"/>
              </a:ext>
            </a:extLst>
          </p:cNvPr>
          <p:cNvSpPr>
            <a:spLocks noGrp="1"/>
          </p:cNvSpPr>
          <p:nvPr>
            <p:ph type="dt" sz="half" idx="10"/>
          </p:nvPr>
        </p:nvSpPr>
        <p:spPr/>
        <p:txBody>
          <a:bodyPr/>
          <a:lstStyle/>
          <a:p>
            <a:fld id="{02AC24A9-CCB6-4F8D-B8DB-C2F3692CFA5A}" type="datetimeFigureOut">
              <a:rPr lang="en-US" smtClean="0"/>
              <a:t>4/21/23</a:t>
            </a:fld>
            <a:endParaRPr lang="en-US"/>
          </a:p>
        </p:txBody>
      </p:sp>
      <p:sp>
        <p:nvSpPr>
          <p:cNvPr id="8" name="Footer Placeholder 7">
            <a:extLst>
              <a:ext uri="{FF2B5EF4-FFF2-40B4-BE49-F238E27FC236}">
                <a16:creationId xmlns:a16="http://schemas.microsoft.com/office/drawing/2014/main" id="{ABC963A3-7413-31A6-CE67-DC07BFC736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13A651-0A78-BEDF-1F5D-20CF8643ED67}"/>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14011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E1B0-2291-6170-3FA4-C17CD6C669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B8A202-061A-74E7-BDF7-773C30677009}"/>
              </a:ext>
            </a:extLst>
          </p:cNvPr>
          <p:cNvSpPr>
            <a:spLocks noGrp="1"/>
          </p:cNvSpPr>
          <p:nvPr>
            <p:ph type="dt" sz="half" idx="10"/>
          </p:nvPr>
        </p:nvSpPr>
        <p:spPr/>
        <p:txBody>
          <a:bodyPr/>
          <a:lstStyle/>
          <a:p>
            <a:fld id="{02AC24A9-CCB6-4F8D-B8DB-C2F3692CFA5A}" type="datetimeFigureOut">
              <a:rPr lang="en-US" smtClean="0"/>
              <a:t>4/21/23</a:t>
            </a:fld>
            <a:endParaRPr lang="en-US"/>
          </a:p>
        </p:txBody>
      </p:sp>
      <p:sp>
        <p:nvSpPr>
          <p:cNvPr id="4" name="Footer Placeholder 3">
            <a:extLst>
              <a:ext uri="{FF2B5EF4-FFF2-40B4-BE49-F238E27FC236}">
                <a16:creationId xmlns:a16="http://schemas.microsoft.com/office/drawing/2014/main" id="{3D9652CE-2062-0C52-6E3D-38AF0E71C2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0E4B4E-54EC-9237-6725-F4617750336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7170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C0332F-8E9C-CAC6-3374-23176B7E290F}"/>
              </a:ext>
            </a:extLst>
          </p:cNvPr>
          <p:cNvSpPr>
            <a:spLocks noGrp="1"/>
          </p:cNvSpPr>
          <p:nvPr>
            <p:ph type="dt" sz="half" idx="10"/>
          </p:nvPr>
        </p:nvSpPr>
        <p:spPr/>
        <p:txBody>
          <a:bodyPr/>
          <a:lstStyle/>
          <a:p>
            <a:fld id="{02AC24A9-CCB6-4F8D-B8DB-C2F3692CFA5A}" type="datetimeFigureOut">
              <a:rPr lang="en-US" smtClean="0"/>
              <a:t>4/21/23</a:t>
            </a:fld>
            <a:endParaRPr lang="en-US"/>
          </a:p>
        </p:txBody>
      </p:sp>
      <p:sp>
        <p:nvSpPr>
          <p:cNvPr id="3" name="Footer Placeholder 2">
            <a:extLst>
              <a:ext uri="{FF2B5EF4-FFF2-40B4-BE49-F238E27FC236}">
                <a16:creationId xmlns:a16="http://schemas.microsoft.com/office/drawing/2014/main" id="{5434D7F8-1AA7-DB7F-27FD-D848AC8D7E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1A992B-7C93-379E-5713-E3B5D587ABB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24416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4438-6D66-6598-D8D6-510D06B53B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3C93D-34CE-0307-4719-9F8CEA749E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4F6F20-F182-F098-0C2B-4F01620AD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A0482-29E1-2AA1-CD2A-C793DBDC8DB3}"/>
              </a:ext>
            </a:extLst>
          </p:cNvPr>
          <p:cNvSpPr>
            <a:spLocks noGrp="1"/>
          </p:cNvSpPr>
          <p:nvPr>
            <p:ph type="dt" sz="half" idx="10"/>
          </p:nvPr>
        </p:nvSpPr>
        <p:spPr/>
        <p:txBody>
          <a:bodyPr/>
          <a:lstStyle/>
          <a:p>
            <a:fld id="{02AC24A9-CCB6-4F8D-B8DB-C2F3692CFA5A}" type="datetimeFigureOut">
              <a:rPr lang="en-US" smtClean="0"/>
              <a:t>4/21/23</a:t>
            </a:fld>
            <a:endParaRPr lang="en-US" dirty="0"/>
          </a:p>
        </p:txBody>
      </p:sp>
      <p:sp>
        <p:nvSpPr>
          <p:cNvPr id="6" name="Footer Placeholder 5">
            <a:extLst>
              <a:ext uri="{FF2B5EF4-FFF2-40B4-BE49-F238E27FC236}">
                <a16:creationId xmlns:a16="http://schemas.microsoft.com/office/drawing/2014/main" id="{D112CBB4-1BB2-D596-6221-B7389B1E2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331E3-7449-12C0-9D76-F1D323A4E28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68244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1F500-24B6-A3E5-99E5-07707AC402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D4CC70-94B2-7742-5BC9-5445BA17A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D0360B-2548-5DCD-0D70-7FB7DC0E8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C1D72-1DC1-0890-27FF-830EA446526F}"/>
              </a:ext>
            </a:extLst>
          </p:cNvPr>
          <p:cNvSpPr>
            <a:spLocks noGrp="1"/>
          </p:cNvSpPr>
          <p:nvPr>
            <p:ph type="dt" sz="half" idx="10"/>
          </p:nvPr>
        </p:nvSpPr>
        <p:spPr/>
        <p:txBody>
          <a:bodyPr/>
          <a:lstStyle/>
          <a:p>
            <a:fld id="{02AC24A9-CCB6-4F8D-B8DB-C2F3692CFA5A}" type="datetimeFigureOut">
              <a:rPr lang="en-US" smtClean="0"/>
              <a:t>4/21/23</a:t>
            </a:fld>
            <a:endParaRPr lang="en-US"/>
          </a:p>
        </p:txBody>
      </p:sp>
      <p:sp>
        <p:nvSpPr>
          <p:cNvPr id="6" name="Footer Placeholder 5">
            <a:extLst>
              <a:ext uri="{FF2B5EF4-FFF2-40B4-BE49-F238E27FC236}">
                <a16:creationId xmlns:a16="http://schemas.microsoft.com/office/drawing/2014/main" id="{9B1F0CCA-4D7B-026E-9025-11BADC2EC3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25FB37-FFCD-479B-3FF4-B299720FE59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81724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6D549-9D15-33E0-F655-0B879D14C1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F61804-C0F7-4004-5CCB-3A4B33B024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55CDC-F66B-342F-EE76-DA8346E4C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4/21/23</a:t>
            </a:fld>
            <a:endParaRPr lang="en-US"/>
          </a:p>
        </p:txBody>
      </p:sp>
      <p:sp>
        <p:nvSpPr>
          <p:cNvPr id="5" name="Footer Placeholder 4">
            <a:extLst>
              <a:ext uri="{FF2B5EF4-FFF2-40B4-BE49-F238E27FC236}">
                <a16:creationId xmlns:a16="http://schemas.microsoft.com/office/drawing/2014/main" id="{F6676E2C-22D6-5C41-225D-2F71ED34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D69F0A-61AF-B8AC-D4AF-678CFC1671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13789637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person&#10;&#10;Description automatically generated">
            <a:extLst>
              <a:ext uri="{FF2B5EF4-FFF2-40B4-BE49-F238E27FC236}">
                <a16:creationId xmlns:a16="http://schemas.microsoft.com/office/drawing/2014/main" id="{17E4904D-6382-DAAC-1614-08BA8EF9E7B6}"/>
              </a:ext>
            </a:extLst>
          </p:cNvPr>
          <p:cNvPicPr>
            <a:picLocks noChangeAspect="1"/>
          </p:cNvPicPr>
          <p:nvPr/>
        </p:nvPicPr>
        <p:blipFill rotWithShape="1">
          <a:blip r:embed="rId3"/>
          <a:srcRect l="5651" t="9091" r="3440"/>
          <a:stretch/>
        </p:blipFill>
        <p:spPr>
          <a:xfrm>
            <a:off x="19"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2619A3-CF62-44EF-DF72-6CDA01303509}"/>
              </a:ext>
            </a:extLst>
          </p:cNvPr>
          <p:cNvSpPr>
            <a:spLocks noGrp="1"/>
          </p:cNvSpPr>
          <p:nvPr>
            <p:ph type="ctrTitle"/>
          </p:nvPr>
        </p:nvSpPr>
        <p:spPr>
          <a:xfrm>
            <a:off x="262049" y="4667880"/>
            <a:ext cx="6167780" cy="1228162"/>
          </a:xfrm>
        </p:spPr>
        <p:txBody>
          <a:bodyPr>
            <a:normAutofit fontScale="90000"/>
          </a:bodyPr>
          <a:lstStyle/>
          <a:p>
            <a:pPr algn="l"/>
            <a:br>
              <a:rPr lang="en-US" b="1" dirty="0"/>
            </a:br>
            <a:br>
              <a:rPr lang="en-US" b="1" dirty="0"/>
            </a:br>
            <a:br>
              <a:rPr lang="en-US" b="1" dirty="0"/>
            </a:br>
            <a:br>
              <a:rPr lang="en-US" b="1" dirty="0"/>
            </a:br>
            <a:br>
              <a:rPr lang="en-US" b="1" dirty="0"/>
            </a:br>
            <a:br>
              <a:rPr lang="en-US" b="1" dirty="0"/>
            </a:br>
            <a:br>
              <a:rPr lang="en-US" b="1" dirty="0"/>
            </a:br>
            <a:r>
              <a:rPr lang="en-US" sz="4000" b="1" dirty="0"/>
              <a:t>Data Analyst Jobs in the UK</a:t>
            </a:r>
            <a:br>
              <a:rPr lang="en-US" sz="5100" dirty="0"/>
            </a:br>
            <a:endParaRPr lang="en-US" sz="1800" dirty="0"/>
          </a:p>
        </p:txBody>
      </p:sp>
      <p:sp>
        <p:nvSpPr>
          <p:cNvPr id="17"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29100CF-D8D4-6F46-40CE-6A8918558944}"/>
              </a:ext>
            </a:extLst>
          </p:cNvPr>
          <p:cNvSpPr>
            <a:spLocks noGrp="1"/>
          </p:cNvSpPr>
          <p:nvPr>
            <p:ph type="subTitle" idx="1"/>
          </p:nvPr>
        </p:nvSpPr>
        <p:spPr>
          <a:xfrm>
            <a:off x="262049" y="5624945"/>
            <a:ext cx="9221066" cy="592975"/>
          </a:xfrm>
        </p:spPr>
        <p:txBody>
          <a:bodyPr anchor="ctr">
            <a:normAutofit/>
          </a:bodyPr>
          <a:lstStyle/>
          <a:p>
            <a:pPr algn="l"/>
            <a:r>
              <a:rPr lang="en-US" sz="2000" b="0" i="0" dirty="0">
                <a:solidFill>
                  <a:srgbClr val="374151"/>
                </a:solidFill>
                <a:effectLst/>
                <a:latin typeface="Söhne"/>
              </a:rPr>
              <a:t>Using NLP to Predict High vs. Low Paying Jobs</a:t>
            </a:r>
            <a:endParaRPr lang="en-US" sz="2000" dirty="0"/>
          </a:p>
        </p:txBody>
      </p:sp>
      <p:sp>
        <p:nvSpPr>
          <p:cNvPr id="6" name="TextBox 5">
            <a:extLst>
              <a:ext uri="{FF2B5EF4-FFF2-40B4-BE49-F238E27FC236}">
                <a16:creationId xmlns:a16="http://schemas.microsoft.com/office/drawing/2014/main" id="{19B2CE7E-4EC8-19AD-0579-5A93125385E2}"/>
              </a:ext>
            </a:extLst>
          </p:cNvPr>
          <p:cNvSpPr txBox="1"/>
          <p:nvPr/>
        </p:nvSpPr>
        <p:spPr>
          <a:xfrm>
            <a:off x="499556" y="6510128"/>
            <a:ext cx="3001290" cy="369332"/>
          </a:xfrm>
          <a:prstGeom prst="rect">
            <a:avLst/>
          </a:prstGeom>
          <a:noFill/>
        </p:spPr>
        <p:txBody>
          <a:bodyPr wrap="square" rtlCol="0">
            <a:spAutoFit/>
          </a:bodyPr>
          <a:lstStyle/>
          <a:p>
            <a:r>
              <a:rPr lang="en-US" dirty="0"/>
              <a:t>By: Seye Sij - Ironhack 2023</a:t>
            </a:r>
          </a:p>
        </p:txBody>
      </p:sp>
    </p:spTree>
    <p:extLst>
      <p:ext uri="{BB962C8B-B14F-4D97-AF65-F5344CB8AC3E}">
        <p14:creationId xmlns:p14="http://schemas.microsoft.com/office/powerpoint/2010/main" val="186827410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E840-2504-4E24-A652-DDD3B9126EEF}"/>
              </a:ext>
            </a:extLst>
          </p:cNvPr>
          <p:cNvSpPr>
            <a:spLocks noGrp="1"/>
          </p:cNvSpPr>
          <p:nvPr>
            <p:ph type="title"/>
          </p:nvPr>
        </p:nvSpPr>
        <p:spPr/>
        <p:txBody>
          <a:bodyPr/>
          <a:lstStyle/>
          <a:p>
            <a:r>
              <a:rPr lang="en-US" dirty="0"/>
              <a:t>Modeling – Text Classification</a:t>
            </a:r>
          </a:p>
        </p:txBody>
      </p:sp>
      <p:sp>
        <p:nvSpPr>
          <p:cNvPr id="3" name="Content Placeholder 2">
            <a:extLst>
              <a:ext uri="{FF2B5EF4-FFF2-40B4-BE49-F238E27FC236}">
                <a16:creationId xmlns:a16="http://schemas.microsoft.com/office/drawing/2014/main" id="{53D353CD-E2E1-AF55-B1F5-2340FCF3D4BC}"/>
              </a:ext>
            </a:extLst>
          </p:cNvPr>
          <p:cNvSpPr>
            <a:spLocks noGrp="1"/>
          </p:cNvSpPr>
          <p:nvPr>
            <p:ph idx="1"/>
          </p:nvPr>
        </p:nvSpPr>
        <p:spPr/>
        <p:txBody>
          <a:bodyPr/>
          <a:lstStyle/>
          <a:p>
            <a:r>
              <a:rPr lang="en-US" dirty="0">
                <a:latin typeface="Söhne"/>
              </a:rPr>
              <a:t>M</a:t>
            </a:r>
            <a:r>
              <a:rPr lang="en-US" b="0" i="0" dirty="0">
                <a:effectLst/>
                <a:latin typeface="Söhne"/>
              </a:rPr>
              <a:t>odel the relationship between the job description and the target variable high(1) or low(0) salary</a:t>
            </a:r>
          </a:p>
          <a:p>
            <a:r>
              <a:rPr lang="en-US" dirty="0">
                <a:latin typeface="Söhne"/>
              </a:rPr>
              <a:t>U</a:t>
            </a:r>
            <a:r>
              <a:rPr lang="en-US" b="0" i="0" dirty="0">
                <a:effectLst/>
                <a:latin typeface="Söhne"/>
              </a:rPr>
              <a:t>se of </a:t>
            </a:r>
            <a:r>
              <a:rPr lang="en-US" dirty="0"/>
              <a:t>CountVectorizer</a:t>
            </a:r>
            <a:r>
              <a:rPr lang="en-US" b="0" i="0" dirty="0">
                <a:effectLst/>
                <a:latin typeface="Söhne"/>
              </a:rPr>
              <a:t> to convert text data into a matrix of token counts</a:t>
            </a:r>
          </a:p>
          <a:p>
            <a:r>
              <a:rPr lang="en-US" dirty="0">
                <a:latin typeface="Söhne"/>
              </a:rPr>
              <a:t>U</a:t>
            </a:r>
            <a:r>
              <a:rPr lang="en-US" b="0" i="0" dirty="0">
                <a:effectLst/>
                <a:latin typeface="Söhne"/>
              </a:rPr>
              <a:t>se token counts as input to train a machine learning model for text classification</a:t>
            </a:r>
          </a:p>
          <a:p>
            <a:endParaRPr lang="en-US" b="0" i="0" dirty="0">
              <a:solidFill>
                <a:srgbClr val="374151"/>
              </a:solidFill>
              <a:effectLst/>
              <a:latin typeface="Söhne"/>
            </a:endParaRPr>
          </a:p>
          <a:p>
            <a:endParaRPr lang="en-US" dirty="0"/>
          </a:p>
        </p:txBody>
      </p:sp>
      <p:sp>
        <p:nvSpPr>
          <p:cNvPr id="4" name="TextBox 3">
            <a:extLst>
              <a:ext uri="{FF2B5EF4-FFF2-40B4-BE49-F238E27FC236}">
                <a16:creationId xmlns:a16="http://schemas.microsoft.com/office/drawing/2014/main" id="{0D9F69A0-1B88-5BCB-6E00-9F193FBE75B7}"/>
              </a:ext>
            </a:extLst>
          </p:cNvPr>
          <p:cNvSpPr txBox="1"/>
          <p:nvPr/>
        </p:nvSpPr>
        <p:spPr>
          <a:xfrm>
            <a:off x="1335314" y="4837107"/>
            <a:ext cx="3846286" cy="707886"/>
          </a:xfrm>
          <a:prstGeom prst="rect">
            <a:avLst/>
          </a:prstGeom>
          <a:noFill/>
        </p:spPr>
        <p:txBody>
          <a:bodyPr wrap="square" rtlCol="0">
            <a:spAutoFit/>
          </a:bodyPr>
          <a:lstStyle/>
          <a:p>
            <a:r>
              <a:rPr lang="en-US" sz="2000" dirty="0"/>
              <a:t>Model 1: </a:t>
            </a:r>
            <a:r>
              <a:rPr lang="en-US" sz="2000" b="1" i="0" dirty="0">
                <a:solidFill>
                  <a:srgbClr val="374151"/>
                </a:solidFill>
                <a:effectLst/>
                <a:latin typeface="Söhne"/>
              </a:rPr>
              <a:t>Multinomial Naive Bayes</a:t>
            </a:r>
          </a:p>
          <a:p>
            <a:r>
              <a:rPr lang="en-US" sz="2000" dirty="0"/>
              <a:t>Model Accuracy: </a:t>
            </a:r>
            <a:r>
              <a:rPr lang="en-US" sz="2000" b="1" dirty="0"/>
              <a:t>0.7</a:t>
            </a:r>
            <a:endParaRPr lang="en-US" sz="2000" b="1" dirty="0">
              <a:solidFill>
                <a:srgbClr val="374151"/>
              </a:solidFill>
              <a:latin typeface="Söhne"/>
            </a:endParaRPr>
          </a:p>
        </p:txBody>
      </p:sp>
      <p:sp>
        <p:nvSpPr>
          <p:cNvPr id="5" name="TextBox 4">
            <a:extLst>
              <a:ext uri="{FF2B5EF4-FFF2-40B4-BE49-F238E27FC236}">
                <a16:creationId xmlns:a16="http://schemas.microsoft.com/office/drawing/2014/main" id="{F8AD37CD-B0B7-FBF9-D3C3-A3304A493CBA}"/>
              </a:ext>
            </a:extLst>
          </p:cNvPr>
          <p:cNvSpPr txBox="1"/>
          <p:nvPr/>
        </p:nvSpPr>
        <p:spPr>
          <a:xfrm>
            <a:off x="6741886" y="4837106"/>
            <a:ext cx="3614057" cy="707886"/>
          </a:xfrm>
          <a:prstGeom prst="rect">
            <a:avLst/>
          </a:prstGeom>
          <a:noFill/>
        </p:spPr>
        <p:txBody>
          <a:bodyPr wrap="square" rtlCol="0">
            <a:spAutoFit/>
          </a:bodyPr>
          <a:lstStyle/>
          <a:p>
            <a:r>
              <a:rPr lang="en-US" sz="2000" dirty="0"/>
              <a:t>Model 2: </a:t>
            </a:r>
            <a:r>
              <a:rPr lang="en-US" sz="2000" b="1" i="0" dirty="0">
                <a:solidFill>
                  <a:srgbClr val="374151"/>
                </a:solidFill>
                <a:effectLst/>
                <a:latin typeface="Söhne"/>
              </a:rPr>
              <a:t>Logistic Regression</a:t>
            </a:r>
          </a:p>
          <a:p>
            <a:r>
              <a:rPr lang="en-US" sz="2000" dirty="0"/>
              <a:t>Model Accuracy: </a:t>
            </a:r>
            <a:r>
              <a:rPr lang="en-US" sz="2000" b="1" dirty="0"/>
              <a:t>0.8</a:t>
            </a:r>
            <a:endParaRPr lang="en-US" sz="2000" b="1" dirty="0">
              <a:solidFill>
                <a:srgbClr val="374151"/>
              </a:solidFill>
              <a:latin typeface="Söhne"/>
            </a:endParaRPr>
          </a:p>
        </p:txBody>
      </p:sp>
    </p:spTree>
    <p:extLst>
      <p:ext uri="{BB962C8B-B14F-4D97-AF65-F5344CB8AC3E}">
        <p14:creationId xmlns:p14="http://schemas.microsoft.com/office/powerpoint/2010/main" val="2033795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ectangle 3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A3CB3-A743-D36E-5BA9-DC0233D571B6}"/>
              </a:ext>
            </a:extLst>
          </p:cNvPr>
          <p:cNvSpPr>
            <a:spLocks noGrp="1"/>
          </p:cNvSpPr>
          <p:nvPr>
            <p:ph type="title"/>
          </p:nvPr>
        </p:nvSpPr>
        <p:spPr>
          <a:xfrm>
            <a:off x="117566" y="484910"/>
            <a:ext cx="7720148" cy="873627"/>
          </a:xfrm>
        </p:spPr>
        <p:txBody>
          <a:bodyPr vert="horz" lIns="91440" tIns="45720" rIns="91440" bIns="45720" rtlCol="0" anchor="ctr">
            <a:normAutofit fontScale="90000"/>
          </a:bodyPr>
          <a:lstStyle/>
          <a:p>
            <a:r>
              <a:rPr lang="en-US" sz="3600" dirty="0">
                <a:solidFill>
                  <a:srgbClr val="FFFFFF"/>
                </a:solidFill>
                <a:ea typeface="Baskerville" panose="02020502070401020303" pitchFamily="18" charset="0"/>
              </a:rPr>
              <a:t>Model Evaluation – Logistic Regression</a:t>
            </a:r>
            <a:br>
              <a:rPr lang="en-US" sz="3600" dirty="0">
                <a:solidFill>
                  <a:srgbClr val="FFFFFF"/>
                </a:solidFill>
                <a:ea typeface="Baskerville" panose="02020502070401020303" pitchFamily="18" charset="0"/>
              </a:rPr>
            </a:br>
            <a:r>
              <a:rPr lang="en-US" sz="2200" dirty="0">
                <a:solidFill>
                  <a:srgbClr val="FFFFFF"/>
                </a:solidFill>
                <a:ea typeface="Baskerville" panose="02020502070401020303" pitchFamily="18" charset="0"/>
              </a:rPr>
              <a:t>High vs low salary</a:t>
            </a:r>
            <a:br>
              <a:rPr lang="en-US" sz="4000" dirty="0">
                <a:solidFill>
                  <a:srgbClr val="FFFFFF"/>
                </a:solidFill>
                <a:ea typeface="Baskerville" panose="02020502070401020303" pitchFamily="18" charset="0"/>
              </a:rPr>
            </a:br>
            <a:endParaRPr lang="en-US" sz="2000" b="1" i="1" dirty="0">
              <a:solidFill>
                <a:schemeClr val="accent4">
                  <a:lumMod val="60000"/>
                  <a:lumOff val="40000"/>
                </a:schemeClr>
              </a:solidFill>
              <a:ea typeface="Baskerville" panose="02020502070401020303" pitchFamily="18" charset="0"/>
            </a:endParaRPr>
          </a:p>
        </p:txBody>
      </p:sp>
      <p:pic>
        <p:nvPicPr>
          <p:cNvPr id="5" name="Content Placeholder 4" descr="A picture containing diagram&#10;&#10;Description automatically generated">
            <a:extLst>
              <a:ext uri="{FF2B5EF4-FFF2-40B4-BE49-F238E27FC236}">
                <a16:creationId xmlns:a16="http://schemas.microsoft.com/office/drawing/2014/main" id="{78B86E0A-502F-DBF9-F8A9-EADBF11BFEEB}"/>
              </a:ext>
            </a:extLst>
          </p:cNvPr>
          <p:cNvPicPr>
            <a:picLocks noGrp="1" noChangeAspect="1"/>
          </p:cNvPicPr>
          <p:nvPr>
            <p:ph idx="1"/>
          </p:nvPr>
        </p:nvPicPr>
        <p:blipFill>
          <a:blip r:embed="rId2"/>
          <a:stretch>
            <a:fillRect/>
          </a:stretch>
        </p:blipFill>
        <p:spPr>
          <a:xfrm>
            <a:off x="251384" y="2581216"/>
            <a:ext cx="5977757" cy="2600324"/>
          </a:xfrm>
          <a:prstGeom prst="rect">
            <a:avLst/>
          </a:prstGeom>
        </p:spPr>
      </p:pic>
      <p:pic>
        <p:nvPicPr>
          <p:cNvPr id="9" name="Picture 8" descr="Chart, treemap chart&#10;&#10;Description automatically generated">
            <a:extLst>
              <a:ext uri="{FF2B5EF4-FFF2-40B4-BE49-F238E27FC236}">
                <a16:creationId xmlns:a16="http://schemas.microsoft.com/office/drawing/2014/main" id="{7EFE32BE-55A0-6259-AC66-16FFB6CC96A8}"/>
              </a:ext>
            </a:extLst>
          </p:cNvPr>
          <p:cNvPicPr>
            <a:picLocks noChangeAspect="1"/>
          </p:cNvPicPr>
          <p:nvPr/>
        </p:nvPicPr>
        <p:blipFill>
          <a:blip r:embed="rId3"/>
          <a:stretch>
            <a:fillRect/>
          </a:stretch>
        </p:blipFill>
        <p:spPr>
          <a:xfrm>
            <a:off x="6802238" y="2076794"/>
            <a:ext cx="4816665" cy="3997831"/>
          </a:xfrm>
          <a:prstGeom prst="rect">
            <a:avLst/>
          </a:prstGeom>
        </p:spPr>
      </p:pic>
    </p:spTree>
    <p:extLst>
      <p:ext uri="{BB962C8B-B14F-4D97-AF65-F5344CB8AC3E}">
        <p14:creationId xmlns:p14="http://schemas.microsoft.com/office/powerpoint/2010/main" val="404192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using a computer&#10;&#10;Description automatically generated with low confidence">
            <a:extLst>
              <a:ext uri="{FF2B5EF4-FFF2-40B4-BE49-F238E27FC236}">
                <a16:creationId xmlns:a16="http://schemas.microsoft.com/office/drawing/2014/main" id="{4DCFBBFA-77FB-D1F8-D8FE-63832C80CDFC}"/>
              </a:ext>
            </a:extLst>
          </p:cNvPr>
          <p:cNvPicPr>
            <a:picLocks noChangeAspect="1"/>
          </p:cNvPicPr>
          <p:nvPr/>
        </p:nvPicPr>
        <p:blipFill rotWithShape="1">
          <a:blip r:embed="rId3">
            <a:alphaModFix amt="50000"/>
          </a:blip>
          <a:srcRect r="-1" b="1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AC3B32FE-DB86-8F9C-90CD-C069D749F69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A mini job search portal </a:t>
            </a:r>
          </a:p>
        </p:txBody>
      </p:sp>
      <p:sp>
        <p:nvSpPr>
          <p:cNvPr id="28" name="Rectangle 2">
            <a:extLst>
              <a:ext uri="{FF2B5EF4-FFF2-40B4-BE49-F238E27FC236}">
                <a16:creationId xmlns:a16="http://schemas.microsoft.com/office/drawing/2014/main" id="{98072727-1E1A-4B8C-8839-AAB69FA2E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47625" cap="rnd">
            <a:solidFill>
              <a:srgbClr val="FFFFFF">
                <a:alpha val="80000"/>
              </a:srgbClr>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A94F1-E2A3-4616-9FF2-33641B404B3F}"/>
              </a:ext>
            </a:extLst>
          </p:cNvPr>
          <p:cNvSpPr txBox="1"/>
          <p:nvPr/>
        </p:nvSpPr>
        <p:spPr>
          <a:xfrm>
            <a:off x="296966" y="44668"/>
            <a:ext cx="11056834" cy="584775"/>
          </a:xfrm>
          <a:prstGeom prst="rect">
            <a:avLst/>
          </a:prstGeom>
          <a:noFill/>
        </p:spPr>
        <p:txBody>
          <a:bodyPr wrap="square" rtlCol="0">
            <a:spAutoFit/>
          </a:bodyPr>
          <a:lstStyle/>
          <a:p>
            <a:r>
              <a:rPr lang="en-US" sz="3200" dirty="0">
                <a:solidFill>
                  <a:srgbClr val="00B0F0"/>
                </a:solidFill>
              </a:rPr>
              <a:t>THE END      Good luck with job searching!</a:t>
            </a:r>
          </a:p>
        </p:txBody>
      </p:sp>
      <p:pic>
        <p:nvPicPr>
          <p:cNvPr id="8" name="Graphic 7" descr="Smiling face outline with solid fill">
            <a:extLst>
              <a:ext uri="{FF2B5EF4-FFF2-40B4-BE49-F238E27FC236}">
                <a16:creationId xmlns:a16="http://schemas.microsoft.com/office/drawing/2014/main" id="{B7802B83-8DA8-EA09-D107-73C7AEBC28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4115" y="109699"/>
            <a:ext cx="454711" cy="454711"/>
          </a:xfrm>
          <a:prstGeom prst="rect">
            <a:avLst/>
          </a:prstGeom>
        </p:spPr>
      </p:pic>
    </p:spTree>
    <p:extLst>
      <p:ext uri="{BB962C8B-B14F-4D97-AF65-F5344CB8AC3E}">
        <p14:creationId xmlns:p14="http://schemas.microsoft.com/office/powerpoint/2010/main" val="161769277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63C20-2D1C-7EEB-FB41-6F69000707E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Data Collection</a:t>
            </a:r>
          </a:p>
        </p:txBody>
      </p:sp>
      <p:sp>
        <p:nvSpPr>
          <p:cNvPr id="3" name="Content Placeholder 2">
            <a:extLst>
              <a:ext uri="{FF2B5EF4-FFF2-40B4-BE49-F238E27FC236}">
                <a16:creationId xmlns:a16="http://schemas.microsoft.com/office/drawing/2014/main" id="{D71A75D0-5F4E-278F-6E10-F3FEF3252369}"/>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Web Scraping reed.co.uk </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 application&#10;&#10;Description automatically generated">
            <a:extLst>
              <a:ext uri="{FF2B5EF4-FFF2-40B4-BE49-F238E27FC236}">
                <a16:creationId xmlns:a16="http://schemas.microsoft.com/office/drawing/2014/main" id="{A848D609-458B-1894-6784-4A6CCD7D6C8B}"/>
              </a:ext>
            </a:extLst>
          </p:cNvPr>
          <p:cNvPicPr>
            <a:picLocks noChangeAspect="1"/>
          </p:cNvPicPr>
          <p:nvPr/>
        </p:nvPicPr>
        <p:blipFill>
          <a:blip r:embed="rId2"/>
          <a:stretch>
            <a:fillRect/>
          </a:stretch>
        </p:blipFill>
        <p:spPr>
          <a:xfrm>
            <a:off x="4957790" y="640080"/>
            <a:ext cx="6607628" cy="5550408"/>
          </a:xfrm>
          <a:prstGeom prst="rect">
            <a:avLst/>
          </a:prstGeom>
        </p:spPr>
      </p:pic>
    </p:spTree>
    <p:extLst>
      <p:ext uri="{BB962C8B-B14F-4D97-AF65-F5344CB8AC3E}">
        <p14:creationId xmlns:p14="http://schemas.microsoft.com/office/powerpoint/2010/main" val="1133213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C882-57CA-6EFA-26CD-4394BC4B757F}"/>
              </a:ext>
            </a:extLst>
          </p:cNvPr>
          <p:cNvSpPr>
            <a:spLocks noGrp="1"/>
          </p:cNvSpPr>
          <p:nvPr>
            <p:ph type="title"/>
          </p:nvPr>
        </p:nvSpPr>
        <p:spPr>
          <a:xfrm>
            <a:off x="8758775" y="1692379"/>
            <a:ext cx="3316224" cy="3204134"/>
          </a:xfrm>
        </p:spPr>
        <p:txBody>
          <a:bodyPr vert="horz" lIns="91440" tIns="45720" rIns="91440" bIns="45720" rtlCol="0" anchor="b">
            <a:normAutofit/>
          </a:bodyPr>
          <a:lstStyle/>
          <a:p>
            <a:r>
              <a:rPr lang="en-US" sz="4800" dirty="0"/>
              <a:t>Data Jobs Word Cloud</a:t>
            </a:r>
            <a:br>
              <a:rPr lang="en-US" sz="4800" dirty="0"/>
            </a:br>
            <a:endParaRPr lang="en-US" sz="4800" dirty="0"/>
          </a:p>
        </p:txBody>
      </p:sp>
      <p:pic>
        <p:nvPicPr>
          <p:cNvPr id="5" name="Picture 4" descr="Text&#10;&#10;Description automatically generated">
            <a:extLst>
              <a:ext uri="{FF2B5EF4-FFF2-40B4-BE49-F238E27FC236}">
                <a16:creationId xmlns:a16="http://schemas.microsoft.com/office/drawing/2014/main" id="{5DCA3810-282A-3A02-2892-D4D556B0719D}"/>
              </a:ext>
            </a:extLst>
          </p:cNvPr>
          <p:cNvPicPr>
            <a:picLocks noChangeAspect="1"/>
          </p:cNvPicPr>
          <p:nvPr/>
        </p:nvPicPr>
        <p:blipFill>
          <a:blip r:embed="rId3"/>
          <a:stretch>
            <a:fillRect/>
          </a:stretch>
        </p:blipFill>
        <p:spPr>
          <a:xfrm>
            <a:off x="117001" y="76200"/>
            <a:ext cx="8322851" cy="6726935"/>
          </a:xfrm>
          <a:prstGeom prst="rect">
            <a:avLst/>
          </a:prstGeom>
        </p:spPr>
      </p:pic>
    </p:spTree>
    <p:extLst>
      <p:ext uri="{BB962C8B-B14F-4D97-AF65-F5344CB8AC3E}">
        <p14:creationId xmlns:p14="http://schemas.microsoft.com/office/powerpoint/2010/main" val="205587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9FC7C6FB-9BCA-028F-CB3F-63682C9811BF}"/>
              </a:ext>
            </a:extLst>
          </p:cNvPr>
          <p:cNvPicPr>
            <a:picLocks noGrp="1" noChangeAspect="1"/>
          </p:cNvPicPr>
          <p:nvPr>
            <p:ph idx="1"/>
          </p:nvPr>
        </p:nvPicPr>
        <p:blipFill>
          <a:blip r:embed="rId2"/>
          <a:stretch>
            <a:fillRect/>
          </a:stretch>
        </p:blipFill>
        <p:spPr>
          <a:xfrm>
            <a:off x="643467" y="689101"/>
            <a:ext cx="10905066" cy="547979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05293C1-61A0-F4CF-3CB3-67D9B5BF8BD5}"/>
              </a:ext>
            </a:extLst>
          </p:cNvPr>
          <p:cNvSpPr/>
          <p:nvPr/>
        </p:nvSpPr>
        <p:spPr>
          <a:xfrm>
            <a:off x="9024257" y="5366657"/>
            <a:ext cx="533400" cy="46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50755F9-02DE-F9AA-9D7C-1B6725A277E3}"/>
              </a:ext>
            </a:extLst>
          </p:cNvPr>
          <p:cNvSpPr txBox="1"/>
          <p:nvPr/>
        </p:nvSpPr>
        <p:spPr>
          <a:xfrm>
            <a:off x="4180253" y="312704"/>
            <a:ext cx="4402183" cy="461665"/>
          </a:xfrm>
          <a:prstGeom prst="rect">
            <a:avLst/>
          </a:prstGeom>
          <a:noFill/>
        </p:spPr>
        <p:txBody>
          <a:bodyPr wrap="square" rtlCol="0">
            <a:spAutoFit/>
          </a:bodyPr>
          <a:lstStyle/>
          <a:p>
            <a:r>
              <a:rPr lang="en-US" sz="2400" dirty="0"/>
              <a:t>Average Salary in UK Regions</a:t>
            </a:r>
          </a:p>
        </p:txBody>
      </p:sp>
    </p:spTree>
    <p:extLst>
      <p:ext uri="{BB962C8B-B14F-4D97-AF65-F5344CB8AC3E}">
        <p14:creationId xmlns:p14="http://schemas.microsoft.com/office/powerpoint/2010/main" val="1435444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descr="Chart, bar chart&#10;&#10;Description automatically generated">
            <a:extLst>
              <a:ext uri="{FF2B5EF4-FFF2-40B4-BE49-F238E27FC236}">
                <a16:creationId xmlns:a16="http://schemas.microsoft.com/office/drawing/2014/main" id="{AC0E53A5-4717-4C1A-DDC0-8F23C84E892A}"/>
              </a:ext>
            </a:extLst>
          </p:cNvPr>
          <p:cNvPicPr>
            <a:picLocks noGrp="1" noChangeAspect="1"/>
          </p:cNvPicPr>
          <p:nvPr>
            <p:ph idx="1"/>
          </p:nvPr>
        </p:nvPicPr>
        <p:blipFill>
          <a:blip r:embed="rId3"/>
          <a:stretch>
            <a:fillRect/>
          </a:stretch>
        </p:blipFill>
        <p:spPr>
          <a:xfrm>
            <a:off x="643467" y="1986189"/>
            <a:ext cx="5294716" cy="2885619"/>
          </a:xfrm>
          <a:prstGeom prst="rect">
            <a:avLst/>
          </a:prstGeom>
        </p:spPr>
      </p:pic>
      <p:cxnSp>
        <p:nvCxnSpPr>
          <p:cNvPr id="32" name="Straight Connector 3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3" name="Picture 22" descr="Chart, bar chart&#10;&#10;Description automatically generated">
            <a:extLst>
              <a:ext uri="{FF2B5EF4-FFF2-40B4-BE49-F238E27FC236}">
                <a16:creationId xmlns:a16="http://schemas.microsoft.com/office/drawing/2014/main" id="{672D2467-9B37-BABD-ECBF-B447E67C2E9F}"/>
              </a:ext>
            </a:extLst>
          </p:cNvPr>
          <p:cNvPicPr>
            <a:picLocks noChangeAspect="1"/>
          </p:cNvPicPr>
          <p:nvPr/>
        </p:nvPicPr>
        <p:blipFill>
          <a:blip r:embed="rId4"/>
          <a:stretch>
            <a:fillRect/>
          </a:stretch>
        </p:blipFill>
        <p:spPr>
          <a:xfrm>
            <a:off x="6253817" y="1635416"/>
            <a:ext cx="5294715" cy="3587167"/>
          </a:xfrm>
          <a:prstGeom prst="rect">
            <a:avLst/>
          </a:prstGeom>
        </p:spPr>
      </p:pic>
      <p:sp>
        <p:nvSpPr>
          <p:cNvPr id="24" name="TextBox 23">
            <a:extLst>
              <a:ext uri="{FF2B5EF4-FFF2-40B4-BE49-F238E27FC236}">
                <a16:creationId xmlns:a16="http://schemas.microsoft.com/office/drawing/2014/main" id="{FA9E49DB-B20E-31A5-86A9-014CBCA6D466}"/>
              </a:ext>
            </a:extLst>
          </p:cNvPr>
          <p:cNvSpPr txBox="1"/>
          <p:nvPr/>
        </p:nvSpPr>
        <p:spPr>
          <a:xfrm>
            <a:off x="1227911" y="1146900"/>
            <a:ext cx="4370795" cy="369332"/>
          </a:xfrm>
          <a:prstGeom prst="rect">
            <a:avLst/>
          </a:prstGeom>
          <a:noFill/>
        </p:spPr>
        <p:txBody>
          <a:bodyPr wrap="square" rtlCol="0">
            <a:spAutoFit/>
          </a:bodyPr>
          <a:lstStyle/>
          <a:p>
            <a:r>
              <a:rPr lang="en-US" dirty="0"/>
              <a:t>Average Salary in English Regions</a:t>
            </a:r>
          </a:p>
        </p:txBody>
      </p:sp>
      <p:sp>
        <p:nvSpPr>
          <p:cNvPr id="25" name="TextBox 24">
            <a:extLst>
              <a:ext uri="{FF2B5EF4-FFF2-40B4-BE49-F238E27FC236}">
                <a16:creationId xmlns:a16="http://schemas.microsoft.com/office/drawing/2014/main" id="{A00349F2-DCFA-3A8D-11D0-6DD61AA33A59}"/>
              </a:ext>
            </a:extLst>
          </p:cNvPr>
          <p:cNvSpPr txBox="1"/>
          <p:nvPr/>
        </p:nvSpPr>
        <p:spPr>
          <a:xfrm>
            <a:off x="6844939" y="1143000"/>
            <a:ext cx="4703591" cy="369332"/>
          </a:xfrm>
          <a:prstGeom prst="rect">
            <a:avLst/>
          </a:prstGeom>
          <a:noFill/>
        </p:spPr>
        <p:txBody>
          <a:bodyPr wrap="square" rtlCol="0">
            <a:spAutoFit/>
          </a:bodyPr>
          <a:lstStyle/>
          <a:p>
            <a:r>
              <a:rPr lang="en-US" dirty="0"/>
              <a:t>Average Salary in London Boroughs</a:t>
            </a:r>
          </a:p>
        </p:txBody>
      </p:sp>
      <p:sp>
        <p:nvSpPr>
          <p:cNvPr id="27" name="Rectangle 26">
            <a:extLst>
              <a:ext uri="{FF2B5EF4-FFF2-40B4-BE49-F238E27FC236}">
                <a16:creationId xmlns:a16="http://schemas.microsoft.com/office/drawing/2014/main" id="{6D1CA876-4EAD-5A25-80D6-40227099A7EC}"/>
              </a:ext>
            </a:extLst>
          </p:cNvPr>
          <p:cNvSpPr/>
          <p:nvPr/>
        </p:nvSpPr>
        <p:spPr>
          <a:xfrm>
            <a:off x="4506686" y="4615543"/>
            <a:ext cx="228600" cy="256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98EDD2-6433-0A80-B0BF-CBC733F5195B}"/>
              </a:ext>
            </a:extLst>
          </p:cNvPr>
          <p:cNvSpPr txBox="1"/>
          <p:nvPr/>
        </p:nvSpPr>
        <p:spPr>
          <a:xfrm>
            <a:off x="1227911" y="5470985"/>
            <a:ext cx="1384663" cy="307777"/>
          </a:xfrm>
          <a:prstGeom prst="rect">
            <a:avLst/>
          </a:prstGeom>
          <a:noFill/>
        </p:spPr>
        <p:txBody>
          <a:bodyPr wrap="square" rtlCol="0">
            <a:spAutoFit/>
          </a:bodyPr>
          <a:lstStyle/>
          <a:p>
            <a:r>
              <a:rPr lang="en-US" sz="1400" dirty="0"/>
              <a:t>Figure 1</a:t>
            </a:r>
          </a:p>
        </p:txBody>
      </p:sp>
      <p:sp>
        <p:nvSpPr>
          <p:cNvPr id="4" name="TextBox 3">
            <a:extLst>
              <a:ext uri="{FF2B5EF4-FFF2-40B4-BE49-F238E27FC236}">
                <a16:creationId xmlns:a16="http://schemas.microsoft.com/office/drawing/2014/main" id="{36D33772-2D34-1ADA-B92F-C91BCF53EC51}"/>
              </a:ext>
            </a:extLst>
          </p:cNvPr>
          <p:cNvSpPr txBox="1"/>
          <p:nvPr/>
        </p:nvSpPr>
        <p:spPr>
          <a:xfrm>
            <a:off x="6714309" y="5538651"/>
            <a:ext cx="1306285" cy="307777"/>
          </a:xfrm>
          <a:prstGeom prst="rect">
            <a:avLst/>
          </a:prstGeom>
          <a:noFill/>
        </p:spPr>
        <p:txBody>
          <a:bodyPr wrap="square" rtlCol="0">
            <a:spAutoFit/>
          </a:bodyPr>
          <a:lstStyle/>
          <a:p>
            <a:r>
              <a:rPr lang="en-US" sz="1400" dirty="0"/>
              <a:t>Figure 2</a:t>
            </a:r>
          </a:p>
        </p:txBody>
      </p:sp>
    </p:spTree>
    <p:extLst>
      <p:ext uri="{BB962C8B-B14F-4D97-AF65-F5344CB8AC3E}">
        <p14:creationId xmlns:p14="http://schemas.microsoft.com/office/powerpoint/2010/main" val="682717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322B8D29-A6FE-03EC-A841-2DDDF36340A6}"/>
              </a:ext>
            </a:extLst>
          </p:cNvPr>
          <p:cNvPicPr>
            <a:picLocks noChangeAspect="1"/>
          </p:cNvPicPr>
          <p:nvPr/>
        </p:nvPicPr>
        <p:blipFill>
          <a:blip r:embed="rId2"/>
          <a:stretch>
            <a:fillRect/>
          </a:stretch>
        </p:blipFill>
        <p:spPr>
          <a:xfrm>
            <a:off x="1763485" y="438594"/>
            <a:ext cx="7361121" cy="5980812"/>
          </a:xfrm>
          <a:prstGeom prst="rect">
            <a:avLst/>
          </a:prstGeom>
        </p:spPr>
      </p:pic>
      <p:sp>
        <p:nvSpPr>
          <p:cNvPr id="12" name="Freeform: Shape 1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270066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40">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2">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1F75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A4D7E233-51F6-01EA-AA79-C1D3898B59C6}"/>
              </a:ext>
            </a:extLst>
          </p:cNvPr>
          <p:cNvPicPr>
            <a:picLocks noChangeAspect="1"/>
          </p:cNvPicPr>
          <p:nvPr/>
        </p:nvPicPr>
        <p:blipFill>
          <a:blip r:embed="rId2"/>
          <a:stretch>
            <a:fillRect/>
          </a:stretch>
        </p:blipFill>
        <p:spPr>
          <a:xfrm>
            <a:off x="641180" y="1602133"/>
            <a:ext cx="5129784" cy="3667794"/>
          </a:xfrm>
          <a:prstGeom prst="rect">
            <a:avLst/>
          </a:prstGeom>
        </p:spPr>
      </p:pic>
      <p:sp>
        <p:nvSpPr>
          <p:cNvPr id="53" name="Rectangle 44">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1F75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C9925162-660D-6A4F-F42B-61FD86354C4D}"/>
              </a:ext>
            </a:extLst>
          </p:cNvPr>
          <p:cNvPicPr>
            <a:picLocks noChangeAspect="1"/>
          </p:cNvPicPr>
          <p:nvPr/>
        </p:nvPicPr>
        <p:blipFill>
          <a:blip r:embed="rId3"/>
          <a:stretch>
            <a:fillRect/>
          </a:stretch>
        </p:blipFill>
        <p:spPr>
          <a:xfrm>
            <a:off x="6421034" y="1659225"/>
            <a:ext cx="5129784" cy="3539550"/>
          </a:xfrm>
          <a:prstGeom prst="rect">
            <a:avLst/>
          </a:prstGeom>
        </p:spPr>
      </p:pic>
      <p:sp>
        <p:nvSpPr>
          <p:cNvPr id="2" name="TextBox 1">
            <a:extLst>
              <a:ext uri="{FF2B5EF4-FFF2-40B4-BE49-F238E27FC236}">
                <a16:creationId xmlns:a16="http://schemas.microsoft.com/office/drawing/2014/main" id="{7B2866EE-3552-703D-2AE6-9FBA87F4D569}"/>
              </a:ext>
            </a:extLst>
          </p:cNvPr>
          <p:cNvSpPr txBox="1"/>
          <p:nvPr/>
        </p:nvSpPr>
        <p:spPr>
          <a:xfrm>
            <a:off x="979714" y="5499463"/>
            <a:ext cx="1410789" cy="307777"/>
          </a:xfrm>
          <a:prstGeom prst="rect">
            <a:avLst/>
          </a:prstGeom>
          <a:noFill/>
        </p:spPr>
        <p:txBody>
          <a:bodyPr wrap="square" rtlCol="0">
            <a:spAutoFit/>
          </a:bodyPr>
          <a:lstStyle/>
          <a:p>
            <a:r>
              <a:rPr lang="en-US" sz="1400" dirty="0"/>
              <a:t>Figure 1</a:t>
            </a:r>
          </a:p>
        </p:txBody>
      </p:sp>
      <p:sp>
        <p:nvSpPr>
          <p:cNvPr id="3" name="TextBox 2">
            <a:extLst>
              <a:ext uri="{FF2B5EF4-FFF2-40B4-BE49-F238E27FC236}">
                <a16:creationId xmlns:a16="http://schemas.microsoft.com/office/drawing/2014/main" id="{75B6A16A-D338-A29D-24EA-EFA6BFCB1098}"/>
              </a:ext>
            </a:extLst>
          </p:cNvPr>
          <p:cNvSpPr txBox="1"/>
          <p:nvPr/>
        </p:nvSpPr>
        <p:spPr>
          <a:xfrm>
            <a:off x="6675120" y="5499463"/>
            <a:ext cx="1619794" cy="307777"/>
          </a:xfrm>
          <a:prstGeom prst="rect">
            <a:avLst/>
          </a:prstGeom>
          <a:noFill/>
        </p:spPr>
        <p:txBody>
          <a:bodyPr wrap="square" rtlCol="0">
            <a:spAutoFit/>
          </a:bodyPr>
          <a:lstStyle/>
          <a:p>
            <a:r>
              <a:rPr lang="en-US" sz="1400" dirty="0"/>
              <a:t>Figure 2</a:t>
            </a:r>
          </a:p>
        </p:txBody>
      </p:sp>
    </p:spTree>
    <p:extLst>
      <p:ext uri="{BB962C8B-B14F-4D97-AF65-F5344CB8AC3E}">
        <p14:creationId xmlns:p14="http://schemas.microsoft.com/office/powerpoint/2010/main" val="2398966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2">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7DC7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D3A04408-F728-C03C-D4BB-53BCC3A8A131}"/>
              </a:ext>
            </a:extLst>
          </p:cNvPr>
          <p:cNvPicPr>
            <a:picLocks noChangeAspect="1"/>
          </p:cNvPicPr>
          <p:nvPr/>
        </p:nvPicPr>
        <p:blipFill>
          <a:blip r:embed="rId2"/>
          <a:stretch>
            <a:fillRect/>
          </a:stretch>
        </p:blipFill>
        <p:spPr>
          <a:xfrm>
            <a:off x="641180" y="1114803"/>
            <a:ext cx="5129784" cy="4642453"/>
          </a:xfrm>
          <a:prstGeom prst="rect">
            <a:avLst/>
          </a:prstGeom>
        </p:spPr>
      </p:pic>
      <p:sp>
        <p:nvSpPr>
          <p:cNvPr id="29" name="Rectangle 24">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7DC7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C00D58F4-CDD2-52EF-50EB-E6A6180A1976}"/>
              </a:ext>
            </a:extLst>
          </p:cNvPr>
          <p:cNvPicPr>
            <a:picLocks noChangeAspect="1"/>
          </p:cNvPicPr>
          <p:nvPr/>
        </p:nvPicPr>
        <p:blipFill>
          <a:blip r:embed="rId3"/>
          <a:stretch>
            <a:fillRect/>
          </a:stretch>
        </p:blipFill>
        <p:spPr>
          <a:xfrm>
            <a:off x="6421034" y="1268079"/>
            <a:ext cx="5129784" cy="4321842"/>
          </a:xfrm>
          <a:prstGeom prst="rect">
            <a:avLst/>
          </a:prstGeom>
        </p:spPr>
      </p:pic>
      <p:sp>
        <p:nvSpPr>
          <p:cNvPr id="8" name="TextBox 7">
            <a:extLst>
              <a:ext uri="{FF2B5EF4-FFF2-40B4-BE49-F238E27FC236}">
                <a16:creationId xmlns:a16="http://schemas.microsoft.com/office/drawing/2014/main" id="{623B2768-5790-CAE8-A86C-036050208D2C}"/>
              </a:ext>
            </a:extLst>
          </p:cNvPr>
          <p:cNvSpPr txBox="1"/>
          <p:nvPr/>
        </p:nvSpPr>
        <p:spPr>
          <a:xfrm>
            <a:off x="862149" y="5995851"/>
            <a:ext cx="1110342" cy="307777"/>
          </a:xfrm>
          <a:prstGeom prst="rect">
            <a:avLst/>
          </a:prstGeom>
          <a:noFill/>
        </p:spPr>
        <p:txBody>
          <a:bodyPr wrap="square" rtlCol="0">
            <a:spAutoFit/>
          </a:bodyPr>
          <a:lstStyle/>
          <a:p>
            <a:r>
              <a:rPr lang="en-US" sz="1400" dirty="0"/>
              <a:t>Figure 1</a:t>
            </a:r>
          </a:p>
        </p:txBody>
      </p:sp>
      <p:sp>
        <p:nvSpPr>
          <p:cNvPr id="9" name="TextBox 8">
            <a:extLst>
              <a:ext uri="{FF2B5EF4-FFF2-40B4-BE49-F238E27FC236}">
                <a16:creationId xmlns:a16="http://schemas.microsoft.com/office/drawing/2014/main" id="{98A63DC9-01BC-2649-AE70-F9A9037E3A84}"/>
              </a:ext>
            </a:extLst>
          </p:cNvPr>
          <p:cNvSpPr txBox="1"/>
          <p:nvPr/>
        </p:nvSpPr>
        <p:spPr>
          <a:xfrm>
            <a:off x="6662418" y="5995850"/>
            <a:ext cx="1254035" cy="307777"/>
          </a:xfrm>
          <a:prstGeom prst="rect">
            <a:avLst/>
          </a:prstGeom>
          <a:noFill/>
        </p:spPr>
        <p:txBody>
          <a:bodyPr wrap="square" rtlCol="0">
            <a:spAutoFit/>
          </a:bodyPr>
          <a:lstStyle/>
          <a:p>
            <a:r>
              <a:rPr lang="en-US" sz="1400" dirty="0"/>
              <a:t>Figure 2</a:t>
            </a:r>
          </a:p>
        </p:txBody>
      </p:sp>
    </p:spTree>
    <p:extLst>
      <p:ext uri="{BB962C8B-B14F-4D97-AF65-F5344CB8AC3E}">
        <p14:creationId xmlns:p14="http://schemas.microsoft.com/office/powerpoint/2010/main" val="2658044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067F9D-4B9A-C13F-A4B7-39757C1B19FD}"/>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Job Description Word Cloud for Junior and Senior Roles</a:t>
            </a:r>
          </a:p>
        </p:txBody>
      </p:sp>
      <p:pic>
        <p:nvPicPr>
          <p:cNvPr id="7" name="Picture 6" descr="A screenshot of a video game&#10;&#10;Description automatically generated with medium confidence">
            <a:extLst>
              <a:ext uri="{FF2B5EF4-FFF2-40B4-BE49-F238E27FC236}">
                <a16:creationId xmlns:a16="http://schemas.microsoft.com/office/drawing/2014/main" id="{A167C4E7-25EE-6D97-2420-C51BBB45007B}"/>
              </a:ext>
            </a:extLst>
          </p:cNvPr>
          <p:cNvPicPr>
            <a:picLocks noChangeAspect="1"/>
          </p:cNvPicPr>
          <p:nvPr/>
        </p:nvPicPr>
        <p:blipFill>
          <a:blip r:embed="rId2"/>
          <a:stretch>
            <a:fillRect/>
          </a:stretch>
        </p:blipFill>
        <p:spPr>
          <a:xfrm>
            <a:off x="465801" y="1734420"/>
            <a:ext cx="11348827" cy="4855065"/>
          </a:xfrm>
          <a:prstGeom prst="rect">
            <a:avLst/>
          </a:prstGeom>
        </p:spPr>
      </p:pic>
    </p:spTree>
    <p:extLst>
      <p:ext uri="{BB962C8B-B14F-4D97-AF65-F5344CB8AC3E}">
        <p14:creationId xmlns:p14="http://schemas.microsoft.com/office/powerpoint/2010/main" val="2691891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680</TotalTime>
  <Words>319</Words>
  <Application>Microsoft Macintosh PowerPoint</Application>
  <PresentationFormat>Widescreen</PresentationFormat>
  <Paragraphs>38</Paragraphs>
  <Slides>12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Lato</vt:lpstr>
      <vt:lpstr>Söhne</vt:lpstr>
      <vt:lpstr>Office Theme</vt:lpstr>
      <vt:lpstr>       Data Analyst Jobs in the UK </vt:lpstr>
      <vt:lpstr>Data Collection</vt:lpstr>
      <vt:lpstr>Data Jobs Word Cloud </vt:lpstr>
      <vt:lpstr>PowerPoint Presentation</vt:lpstr>
      <vt:lpstr>PowerPoint Presentation</vt:lpstr>
      <vt:lpstr>PowerPoint Presentation</vt:lpstr>
      <vt:lpstr>PowerPoint Presentation</vt:lpstr>
      <vt:lpstr>PowerPoint Presentation</vt:lpstr>
      <vt:lpstr>Job Description Word Cloud for Junior and Senior Roles</vt:lpstr>
      <vt:lpstr>Modeling – Text Classification</vt:lpstr>
      <vt:lpstr>Model Evaluation – Logistic Regression High vs low salary </vt:lpstr>
      <vt:lpstr>A mini job search portal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Jobs in the UK </dc:title>
  <dc:creator>Adeseye Sijuwade</dc:creator>
  <cp:lastModifiedBy>Adeseye Sijuwade</cp:lastModifiedBy>
  <cp:revision>8</cp:revision>
  <dcterms:created xsi:type="dcterms:W3CDTF">2023-04-20T16:59:12Z</dcterms:created>
  <dcterms:modified xsi:type="dcterms:W3CDTF">2023-04-21T13:58:07Z</dcterms:modified>
</cp:coreProperties>
</file>